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2399567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332281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39"/>
            <a:ext cx="27432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435085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2189792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1" y="1709739"/>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3080169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09600" y="1600201"/>
            <a:ext cx="5384800" cy="452596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97600" y="1600201"/>
            <a:ext cx="5384800" cy="452596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3421333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40317" y="365126"/>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40318" y="2505075"/>
            <a:ext cx="5158316"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71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8" name="頁尾版面配置區 7"/>
          <p:cNvSpPr>
            <a:spLocks noGrp="1"/>
          </p:cNvSpPr>
          <p:nvPr>
            <p:ph type="ftr" sz="quarter" idx="11"/>
          </p:nvPr>
        </p:nvSpPr>
        <p:spPr/>
        <p:txBody>
          <a:bodyPr/>
          <a:lstStyle>
            <a:lvl1pPr>
              <a:defRPr/>
            </a:lvl1pPr>
          </a:lstStyle>
          <a:p>
            <a:endParaRPr lang="zh-TW" altLang="en-US"/>
          </a:p>
        </p:txBody>
      </p:sp>
      <p:sp>
        <p:nvSpPr>
          <p:cNvPr id="9" name="投影片編號版面配置區 8"/>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255871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4" name="頁尾版面配置區 3"/>
          <p:cNvSpPr>
            <a:spLocks noGrp="1"/>
          </p:cNvSpPr>
          <p:nvPr>
            <p:ph type="ftr" sz="quarter" idx="11"/>
          </p:nvPr>
        </p:nvSpPr>
        <p:spPr/>
        <p:txBody>
          <a:bodyPr/>
          <a:lstStyle>
            <a:lvl1pPr>
              <a:defRPr/>
            </a:lvl1pPr>
          </a:lstStyle>
          <a:p>
            <a:endParaRPr lang="zh-TW" altLang="en-US"/>
          </a:p>
        </p:txBody>
      </p:sp>
      <p:sp>
        <p:nvSpPr>
          <p:cNvPr id="5" name="投影片編號版面配置區 4"/>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1234571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3" name="頁尾版面配置區 2"/>
          <p:cNvSpPr>
            <a:spLocks noGrp="1"/>
          </p:cNvSpPr>
          <p:nvPr>
            <p:ph type="ftr" sz="quarter" idx="11"/>
          </p:nvPr>
        </p:nvSpPr>
        <p:spPr/>
        <p:txBody>
          <a:bodyPr/>
          <a:lstStyle>
            <a:lvl1pPr>
              <a:defRPr/>
            </a:lvl1pPr>
          </a:lstStyle>
          <a:p>
            <a:endParaRPr lang="zh-TW" altLang="en-US"/>
          </a:p>
        </p:txBody>
      </p:sp>
      <p:sp>
        <p:nvSpPr>
          <p:cNvPr id="4" name="投影片編號版面配置區 3"/>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40102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40318" y="457200"/>
            <a:ext cx="393276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366033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40318" y="457200"/>
            <a:ext cx="393276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lvl1pPr>
              <a:defRPr/>
            </a:lvl1pPr>
          </a:lstStyle>
          <a:p>
            <a:fld id="{FA62E60E-6EB5-4EE9-A664-7AD53976B6F5}" type="datetimeFigureOut">
              <a:rPr lang="zh-TW" altLang="en-US" smtClean="0"/>
              <a:t>2021/4/26</a:t>
            </a:fld>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177987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zh-TW"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zh-TW" smtClean="0"/>
              <a:t>Haga clic para modificar el estilo de texto del patrón</a:t>
            </a:r>
          </a:p>
          <a:p>
            <a:pPr lvl="1"/>
            <a:r>
              <a:rPr lang="es-ES" altLang="zh-TW" smtClean="0"/>
              <a:t>Segundo nivel</a:t>
            </a:r>
          </a:p>
          <a:p>
            <a:pPr lvl="2"/>
            <a:r>
              <a:rPr lang="es-ES" altLang="zh-TW" smtClean="0"/>
              <a:t>Tercer nivel</a:t>
            </a:r>
          </a:p>
          <a:p>
            <a:pPr lvl="3"/>
            <a:r>
              <a:rPr lang="es-ES" altLang="zh-TW" smtClean="0"/>
              <a:t>Cuarto nivel</a:t>
            </a:r>
          </a:p>
          <a:p>
            <a:pPr lvl="4"/>
            <a:r>
              <a:rPr lang="es-ES" altLang="zh-TW"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新細明體" panose="02020500000000000000" pitchFamily="18" charset="-120"/>
              </a:defRPr>
            </a:lvl1pPr>
          </a:lstStyle>
          <a:p>
            <a:fld id="{FA62E60E-6EB5-4EE9-A664-7AD53976B6F5}" type="datetimeFigureOut">
              <a:rPr lang="zh-TW" altLang="en-US" smtClean="0"/>
              <a:t>2021/4/26</a:t>
            </a:fld>
            <a:endParaRPr lang="zh-TW"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新細明體" panose="02020500000000000000" pitchFamily="18" charset="-120"/>
              </a:defRPr>
            </a:lvl1pPr>
          </a:lstStyle>
          <a:p>
            <a:endParaRPr lang="zh-TW"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新細明體" panose="02020500000000000000" pitchFamily="18" charset="-120"/>
              </a:defRPr>
            </a:lvl1pPr>
          </a:lstStyle>
          <a:p>
            <a:fld id="{CC500778-4152-481D-9B7C-6645BDD1659B}" type="slidenum">
              <a:rPr lang="zh-TW" altLang="en-US" smtClean="0"/>
              <a:t>‹#›</a:t>
            </a:fld>
            <a:endParaRPr lang="zh-TW" altLang="en-US"/>
          </a:p>
        </p:txBody>
      </p:sp>
    </p:spTree>
    <p:extLst>
      <p:ext uri="{BB962C8B-B14F-4D97-AF65-F5344CB8AC3E}">
        <p14:creationId xmlns:p14="http://schemas.microsoft.com/office/powerpoint/2010/main" val="328111921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solidFill>
                  <a:srgbClr val="FF0000"/>
                </a:solidFill>
              </a:rPr>
              <a:t>禁搭便車條款案例解析</a:t>
            </a:r>
            <a:endParaRPr lang="zh-TW" altLang="en-US" dirty="0">
              <a:solidFill>
                <a:srgbClr val="FF0000"/>
              </a:solidFill>
            </a:endParaRPr>
          </a:p>
        </p:txBody>
      </p:sp>
      <p:sp>
        <p:nvSpPr>
          <p:cNvPr id="3" name="副標題 2"/>
          <p:cNvSpPr>
            <a:spLocks noGrp="1"/>
          </p:cNvSpPr>
          <p:nvPr>
            <p:ph type="subTitle" idx="1"/>
          </p:nvPr>
        </p:nvSpPr>
        <p:spPr/>
        <p:txBody>
          <a:bodyPr/>
          <a:lstStyle/>
          <a:p>
            <a:r>
              <a:rPr lang="zh-TW" altLang="en-US" dirty="0" smtClean="0"/>
              <a:t>潘世偉</a:t>
            </a:r>
            <a:endParaRPr lang="en-US" altLang="zh-TW" dirty="0" smtClean="0"/>
          </a:p>
          <a:p>
            <a:endParaRPr lang="en-US" altLang="zh-TW" dirty="0"/>
          </a:p>
          <a:p>
            <a:r>
              <a:rPr lang="en-US" altLang="zh-TW" dirty="0" smtClean="0"/>
              <a:t>2021.04.28</a:t>
            </a:r>
            <a:endParaRPr lang="zh-TW" altLang="en-US" dirty="0"/>
          </a:p>
        </p:txBody>
      </p:sp>
    </p:spTree>
    <p:extLst>
      <p:ext uri="{BB962C8B-B14F-4D97-AF65-F5344CB8AC3E}">
        <p14:creationId xmlns:p14="http://schemas.microsoft.com/office/powerpoint/2010/main" val="3660295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63418" y="136092"/>
            <a:ext cx="10972800" cy="842962"/>
          </a:xfrm>
        </p:spPr>
        <p:txBody>
          <a:bodyPr/>
          <a:lstStyle/>
          <a:p>
            <a:r>
              <a:rPr lang="zh-TW" altLang="en-US" dirty="0">
                <a:solidFill>
                  <a:srgbClr val="FF0000"/>
                </a:solidFill>
              </a:rPr>
              <a:t>禁搭便車條款</a:t>
            </a:r>
            <a:r>
              <a:rPr lang="zh-TW" altLang="en-US" dirty="0" smtClean="0">
                <a:solidFill>
                  <a:srgbClr val="FF0000"/>
                </a:solidFill>
              </a:rPr>
              <a:t>之內容</a:t>
            </a:r>
            <a:endParaRPr lang="zh-TW" altLang="en-US" dirty="0">
              <a:solidFill>
                <a:srgbClr val="FF0000"/>
              </a:solidFill>
            </a:endParaRPr>
          </a:p>
        </p:txBody>
      </p:sp>
      <p:sp>
        <p:nvSpPr>
          <p:cNvPr id="3" name="內容版面配置區 2"/>
          <p:cNvSpPr>
            <a:spLocks noGrp="1"/>
          </p:cNvSpPr>
          <p:nvPr>
            <p:ph idx="1"/>
          </p:nvPr>
        </p:nvSpPr>
        <p:spPr>
          <a:xfrm>
            <a:off x="314036" y="979054"/>
            <a:ext cx="11471564" cy="5551055"/>
          </a:xfrm>
        </p:spPr>
        <p:txBody>
          <a:bodyPr/>
          <a:lstStyle/>
          <a:p>
            <a:r>
              <a:rPr lang="zh-TW" altLang="en-US" dirty="0" smtClean="0"/>
              <a:t>禁搭便車條款內容之協商亦可決定資方接受或抗拒禁搭便車條款之</a:t>
            </a:r>
            <a:r>
              <a:rPr lang="zh-TW" altLang="en-US" dirty="0" smtClean="0"/>
              <a:t>原因，亦即勞資雙方可以協議那些條款可以禁搭 </a:t>
            </a:r>
            <a:r>
              <a:rPr lang="en-US" altLang="zh-TW" dirty="0" smtClean="0"/>
              <a:t>(</a:t>
            </a:r>
            <a:r>
              <a:rPr lang="zh-TW" altLang="en-US" dirty="0" smtClean="0"/>
              <a:t>包括付費</a:t>
            </a:r>
            <a:r>
              <a:rPr lang="en-US" altLang="zh-TW" dirty="0" smtClean="0"/>
              <a:t>)</a:t>
            </a:r>
            <a:endParaRPr lang="en-US" altLang="zh-TW" dirty="0" smtClean="0"/>
          </a:p>
          <a:p>
            <a:r>
              <a:rPr lang="zh-TW" altLang="en-US" dirty="0" smtClean="0"/>
              <a:t>工會要求資方同意非會員應繳付工會的會費或服務費 </a:t>
            </a:r>
            <a:r>
              <a:rPr lang="en-US" altLang="zh-TW" dirty="0" smtClean="0"/>
              <a:t>(</a:t>
            </a:r>
            <a:r>
              <a:rPr lang="zh-TW" altLang="en-US" dirty="0" smtClean="0"/>
              <a:t>雇主代扣</a:t>
            </a:r>
            <a:r>
              <a:rPr lang="en-US" altLang="zh-TW" dirty="0" smtClean="0"/>
              <a:t>)</a:t>
            </a:r>
            <a:r>
              <a:rPr lang="zh-TW" altLang="en-US" dirty="0" smtClean="0"/>
              <a:t>作為其雇用條件之一，若</a:t>
            </a:r>
            <a:r>
              <a:rPr lang="zh-TW" altLang="en-US" dirty="0"/>
              <a:t>拒絕</a:t>
            </a:r>
            <a:r>
              <a:rPr lang="zh-TW" altLang="en-US" dirty="0" smtClean="0"/>
              <a:t>繳付</a:t>
            </a:r>
            <a:r>
              <a:rPr lang="zh-TW" altLang="en-US" dirty="0"/>
              <a:t>則</a:t>
            </a:r>
            <a:r>
              <a:rPr lang="zh-TW" altLang="en-US" dirty="0" smtClean="0"/>
              <a:t>雇主應予</a:t>
            </a:r>
            <a:r>
              <a:rPr lang="zh-TW" altLang="en-US" dirty="0" smtClean="0"/>
              <a:t>資遣 </a:t>
            </a:r>
            <a:r>
              <a:rPr lang="en-US" altLang="zh-TW" dirty="0" smtClean="0"/>
              <a:t>(</a:t>
            </a:r>
            <a:r>
              <a:rPr lang="zh-TW" altLang="en-US" dirty="0" smtClean="0"/>
              <a:t>雇主的疑慮</a:t>
            </a:r>
            <a:r>
              <a:rPr lang="en-US" altLang="zh-TW" dirty="0" smtClean="0"/>
              <a:t>)</a:t>
            </a:r>
            <a:r>
              <a:rPr lang="zh-TW" altLang="en-US" dirty="0" smtClean="0"/>
              <a:t> </a:t>
            </a:r>
            <a:endParaRPr lang="en-US" altLang="zh-TW" dirty="0" smtClean="0"/>
          </a:p>
          <a:p>
            <a:r>
              <a:rPr lang="zh-TW" altLang="en-US" dirty="0" smtClean="0"/>
              <a:t>通常訂定為</a:t>
            </a:r>
            <a:r>
              <a:rPr lang="zh-TW" altLang="en-US" dirty="0" smtClean="0"/>
              <a:t>促進勞資</a:t>
            </a:r>
            <a:r>
              <a:rPr lang="zh-TW" altLang="en-US" dirty="0" smtClean="0"/>
              <a:t>協商與</a:t>
            </a:r>
            <a:r>
              <a:rPr lang="zh-TW" altLang="en-US" dirty="0" smtClean="0"/>
              <a:t>團體協約之執行，落實勞資合作，現有未加入工會之員工或未來新進之</a:t>
            </a:r>
            <a:r>
              <a:rPr lang="zh-TW" altLang="en-US" dirty="0" smtClean="0"/>
              <a:t>員工，必須</a:t>
            </a:r>
            <a:r>
              <a:rPr lang="zh-TW" altLang="en-US" dirty="0" smtClean="0"/>
              <a:t>在本協約簽訂日起</a:t>
            </a:r>
            <a:r>
              <a:rPr lang="en-US" altLang="zh-TW" dirty="0" smtClean="0"/>
              <a:t>(</a:t>
            </a:r>
            <a:r>
              <a:rPr lang="zh-TW" altLang="en-US" dirty="0" smtClean="0"/>
              <a:t> </a:t>
            </a:r>
            <a:r>
              <a:rPr lang="en-US" altLang="zh-TW" dirty="0" smtClean="0"/>
              <a:t>?</a:t>
            </a:r>
            <a:r>
              <a:rPr lang="zh-TW" altLang="en-US" dirty="0" smtClean="0"/>
              <a:t> </a:t>
            </a:r>
            <a:r>
              <a:rPr lang="en-US" altLang="zh-TW" dirty="0" smtClean="0"/>
              <a:t>)</a:t>
            </a:r>
            <a:r>
              <a:rPr lang="zh-TW" altLang="en-US" dirty="0" smtClean="0"/>
              <a:t>天內繳納工會章程規定之每月會會費，或服務費，資方同意代為扣繳</a:t>
            </a:r>
            <a:r>
              <a:rPr lang="zh-TW" altLang="en-US" dirty="0"/>
              <a:t>該項</a:t>
            </a:r>
            <a:r>
              <a:rPr lang="zh-TW" altLang="en-US" dirty="0" smtClean="0"/>
              <a:t>費用，並於</a:t>
            </a:r>
            <a:r>
              <a:rPr lang="en-US" altLang="zh-TW" dirty="0" smtClean="0"/>
              <a:t>(?)</a:t>
            </a:r>
            <a:r>
              <a:rPr lang="zh-TW" altLang="en-US" dirty="0" smtClean="0"/>
              <a:t>日</a:t>
            </a:r>
            <a:r>
              <a:rPr lang="zh-TW" altLang="en-US" dirty="0" smtClean="0"/>
              <a:t>內轉帳至工會指定之帳戶</a:t>
            </a:r>
            <a:r>
              <a:rPr lang="zh-TW" altLang="en-US" dirty="0" smtClean="0"/>
              <a:t>中</a:t>
            </a:r>
            <a:endParaRPr lang="en-US" altLang="zh-TW" dirty="0" smtClean="0"/>
          </a:p>
        </p:txBody>
      </p:sp>
    </p:spTree>
    <p:extLst>
      <p:ext uri="{BB962C8B-B14F-4D97-AF65-F5344CB8AC3E}">
        <p14:creationId xmlns:p14="http://schemas.microsoft.com/office/powerpoint/2010/main" val="489131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0000"/>
                </a:solidFill>
              </a:rPr>
              <a:t>何謂禁搭便車條款</a:t>
            </a:r>
            <a:r>
              <a:rPr lang="en-US" altLang="zh-TW" dirty="0" smtClean="0">
                <a:solidFill>
                  <a:srgbClr val="FF0000"/>
                </a:solidFill>
              </a:rPr>
              <a:t>?</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smtClean="0"/>
              <a:t>勞資雙方合意訂定之團體協約條款，目的是將同一</a:t>
            </a:r>
            <a:r>
              <a:rPr lang="zh-TW" altLang="en-US" dirty="0"/>
              <a:t>工作</a:t>
            </a:r>
            <a:r>
              <a:rPr lang="zh-TW" altLang="en-US" dirty="0" smtClean="0"/>
              <a:t>場所但非屬工會會員之勞工，排除於團體協約權益或福利之適用</a:t>
            </a:r>
            <a:endParaRPr lang="en-US" altLang="zh-TW" dirty="0" smtClean="0"/>
          </a:p>
          <a:p>
            <a:r>
              <a:rPr lang="zh-TW" altLang="en-US" dirty="0"/>
              <a:t>意</a:t>
            </a:r>
            <a:r>
              <a:rPr lang="zh-TW" altLang="en-US" dirty="0" smtClean="0"/>
              <a:t>即非工會會員之勞工不得搭便車獲得工會協商得來之權益與保障，以彰顯工會組織力量，並且藉以鼓勵勞工參加工會</a:t>
            </a:r>
            <a:endParaRPr lang="zh-TW" altLang="en-US" dirty="0"/>
          </a:p>
        </p:txBody>
      </p:sp>
    </p:spTree>
    <p:extLst>
      <p:ext uri="{BB962C8B-B14F-4D97-AF65-F5344CB8AC3E}">
        <p14:creationId xmlns:p14="http://schemas.microsoft.com/office/powerpoint/2010/main" val="744133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0000"/>
                </a:solidFill>
              </a:rPr>
              <a:t>我國團體協約法之規定</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a:t>第 </a:t>
            </a:r>
            <a:r>
              <a:rPr lang="en-US" altLang="zh-TW" dirty="0"/>
              <a:t>13 </a:t>
            </a:r>
            <a:r>
              <a:rPr lang="zh-TW" altLang="en-US" dirty="0"/>
              <a:t>條</a:t>
            </a:r>
          </a:p>
          <a:p>
            <a:r>
              <a:rPr lang="zh-TW" altLang="en-US" dirty="0"/>
              <a:t>團體協約得約定，受該團體協約拘束之雇主，非有正當理由，不得對</a:t>
            </a:r>
            <a:r>
              <a:rPr lang="zh-TW" altLang="en-US" dirty="0" smtClean="0"/>
              <a:t>所屬非</a:t>
            </a:r>
            <a:r>
              <a:rPr lang="zh-TW" altLang="en-US" dirty="0"/>
              <a:t>該團體協約關係人之勞工，就該團體協約所約定之勞動條件，進行</a:t>
            </a:r>
            <a:r>
              <a:rPr lang="zh-TW" altLang="en-US" dirty="0" smtClean="0"/>
              <a:t>調整。</a:t>
            </a:r>
            <a:r>
              <a:rPr lang="zh-TW" altLang="en-US" dirty="0"/>
              <a:t>但團體協約另有約定，非該團體協約關係人之勞工，支付一定之費用予</a:t>
            </a:r>
            <a:br>
              <a:rPr lang="zh-TW" altLang="en-US" dirty="0"/>
            </a:br>
            <a:r>
              <a:rPr lang="zh-TW" altLang="en-US" dirty="0"/>
              <a:t>工會者，不在此限。</a:t>
            </a:r>
          </a:p>
          <a:p>
            <a:endParaRPr lang="zh-TW" altLang="en-US" dirty="0"/>
          </a:p>
        </p:txBody>
      </p:sp>
    </p:spTree>
    <p:extLst>
      <p:ext uri="{BB962C8B-B14F-4D97-AF65-F5344CB8AC3E}">
        <p14:creationId xmlns:p14="http://schemas.microsoft.com/office/powerpoint/2010/main" val="2151509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0000"/>
                </a:solidFill>
              </a:rPr>
              <a:t>禁搭便車</a:t>
            </a:r>
            <a:r>
              <a:rPr lang="zh-TW" altLang="en-US" dirty="0">
                <a:solidFill>
                  <a:srgbClr val="FF0000"/>
                </a:solidFill>
              </a:rPr>
              <a:t>條</a:t>
            </a:r>
            <a:r>
              <a:rPr lang="zh-TW" altLang="en-US" dirty="0" smtClean="0">
                <a:solidFill>
                  <a:srgbClr val="FF0000"/>
                </a:solidFill>
              </a:rPr>
              <a:t>款之意義</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a:t>主要是迫使沒有參加工會的人付出一定的代價，換句話說就是不讓他可以什麼都沒做，又不加入工會，還能享有跟工會會員一樣的待遇，進而達到保障工會集體的權利、提高工會協商的能力。 一旦雇主違反約定，給予沒有參加工會的勞工相同的利益，大家不會再加入工會而使得工會力量被削弱，對於集體勞動權的損害更加</a:t>
            </a:r>
            <a:r>
              <a:rPr lang="zh-TW" altLang="en-US" dirty="0" smtClean="0"/>
              <a:t>重大，因此又稱工會安全條款 </a:t>
            </a:r>
            <a:r>
              <a:rPr lang="en-US" altLang="zh-TW" dirty="0" smtClean="0"/>
              <a:t>(Union Security)</a:t>
            </a:r>
            <a:endParaRPr lang="zh-TW" altLang="en-US" dirty="0"/>
          </a:p>
        </p:txBody>
      </p:sp>
    </p:spTree>
    <p:extLst>
      <p:ext uri="{BB962C8B-B14F-4D97-AF65-F5344CB8AC3E}">
        <p14:creationId xmlns:p14="http://schemas.microsoft.com/office/powerpoint/2010/main" val="358798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26856"/>
            <a:ext cx="10972800" cy="1143000"/>
          </a:xfrm>
        </p:spPr>
        <p:txBody>
          <a:bodyPr/>
          <a:lstStyle/>
          <a:p>
            <a:r>
              <a:rPr lang="zh-TW" altLang="en-US" dirty="0" smtClean="0">
                <a:solidFill>
                  <a:srgbClr val="FF0000"/>
                </a:solidFill>
              </a:rPr>
              <a:t>華航的案例</a:t>
            </a:r>
            <a:endParaRPr lang="zh-TW" altLang="en-US" dirty="0">
              <a:solidFill>
                <a:srgbClr val="FF0000"/>
              </a:solidFill>
            </a:endParaRPr>
          </a:p>
        </p:txBody>
      </p:sp>
      <p:sp>
        <p:nvSpPr>
          <p:cNvPr id="3" name="內容版面配置區 2"/>
          <p:cNvSpPr>
            <a:spLocks noGrp="1"/>
          </p:cNvSpPr>
          <p:nvPr>
            <p:ph idx="1"/>
          </p:nvPr>
        </p:nvSpPr>
        <p:spPr>
          <a:xfrm>
            <a:off x="609599" y="1269857"/>
            <a:ext cx="11111345" cy="5260252"/>
          </a:xfrm>
        </p:spPr>
        <p:txBody>
          <a:bodyPr/>
          <a:lstStyle/>
          <a:p>
            <a:r>
              <a:rPr lang="zh-TW" altLang="en-US" sz="2800" b="1" dirty="0"/>
              <a:t>有第三人的場合所簽的協約，不具有</a:t>
            </a:r>
            <a:r>
              <a:rPr lang="en-US" altLang="zh-TW" sz="2800" b="1" dirty="0"/>
              <a:t>《</a:t>
            </a:r>
            <a:r>
              <a:rPr lang="zh-TW" altLang="en-US" sz="2800" b="1" dirty="0"/>
              <a:t>團體協約法</a:t>
            </a:r>
            <a:r>
              <a:rPr lang="en-US" altLang="zh-TW" sz="2800" b="1" dirty="0"/>
              <a:t>》</a:t>
            </a:r>
            <a:r>
              <a:rPr lang="zh-TW" altLang="en-US" sz="2800" b="1" dirty="0"/>
              <a:t>的</a:t>
            </a:r>
            <a:r>
              <a:rPr lang="zh-TW" altLang="en-US" sz="2800" b="1" dirty="0" smtClean="0"/>
              <a:t>效力。</a:t>
            </a:r>
            <a:r>
              <a:rPr lang="zh-TW" altLang="en-US" sz="2800" dirty="0" smtClean="0"/>
              <a:t>當時</a:t>
            </a:r>
            <a:r>
              <a:rPr lang="zh-TW" altLang="en-US" sz="2800" dirty="0"/>
              <a:t>參與談判的包含了桃產總的幹部以及律師，這於法不合，所以華航談判當時所簽訂的僅為一般協約，並非團體協約。</a:t>
            </a:r>
          </a:p>
          <a:p>
            <a:r>
              <a:rPr lang="zh-TW" altLang="en-US" sz="2800" b="1" dirty="0" smtClean="0"/>
              <a:t>禁</a:t>
            </a:r>
            <a:r>
              <a:rPr lang="zh-TW" altLang="en-US" sz="2800" b="1" dirty="0"/>
              <a:t>搭便車條款</a:t>
            </a:r>
            <a:r>
              <a:rPr lang="zh-TW" altLang="en-US" sz="2800" dirty="0"/>
              <a:t>，只能限定工會所獲得的待遇不可以分給其他非工會員工或其它工會的員工，但</a:t>
            </a:r>
            <a:r>
              <a:rPr lang="zh-TW" altLang="en-US" sz="2800" b="1" dirty="0"/>
              <a:t>不能禁止其他員工以透過協商或個別約定，取得相同勞動條件的</a:t>
            </a:r>
            <a:r>
              <a:rPr lang="zh-TW" altLang="en-US" sz="2800" b="1" dirty="0" smtClean="0"/>
              <a:t>機會</a:t>
            </a:r>
            <a:endParaRPr lang="en-US" altLang="zh-TW" sz="2800" b="1" dirty="0" smtClean="0"/>
          </a:p>
          <a:p>
            <a:r>
              <a:rPr lang="zh-TW" altLang="en-US" sz="2800" dirty="0"/>
              <a:t>禁搭便車條款若未提供除外約定，又禁止第三人取得同樣勞動條件的話，則違反</a:t>
            </a:r>
            <a:r>
              <a:rPr lang="en-US" altLang="zh-TW" sz="2800" dirty="0"/>
              <a:t>《</a:t>
            </a:r>
            <a:r>
              <a:rPr lang="zh-TW" altLang="en-US" sz="2800" dirty="0"/>
              <a:t>團體協約法</a:t>
            </a:r>
            <a:r>
              <a:rPr lang="en-US" altLang="zh-TW" sz="2800" dirty="0"/>
              <a:t>》</a:t>
            </a:r>
            <a:r>
              <a:rPr lang="zh-TW" altLang="en-US" sz="2800" dirty="0"/>
              <a:t>第</a:t>
            </a:r>
            <a:r>
              <a:rPr lang="en-US" altLang="zh-TW" sz="2800" dirty="0"/>
              <a:t>13</a:t>
            </a:r>
            <a:r>
              <a:rPr lang="zh-TW" altLang="en-US" sz="2800" dirty="0"/>
              <a:t>條的強制規定，因而無效</a:t>
            </a:r>
            <a:r>
              <a:rPr lang="zh-TW" altLang="en-US" sz="2800" dirty="0" smtClean="0"/>
              <a:t>。</a:t>
            </a:r>
            <a:endParaRPr lang="en-US" altLang="zh-TW" sz="2800" dirty="0" smtClean="0"/>
          </a:p>
          <a:p>
            <a:r>
              <a:rPr lang="zh-TW" altLang="en-US" sz="2800" dirty="0"/>
              <a:t>不可以在禁搭便車條款中，宣稱當另一工會拿到比原本更好的待遇時，也要無上限的往上增加。（一般稱「特殊差別條款」或「間距條款」）</a:t>
            </a:r>
          </a:p>
        </p:txBody>
      </p:sp>
    </p:spTree>
    <p:extLst>
      <p:ext uri="{BB962C8B-B14F-4D97-AF65-F5344CB8AC3E}">
        <p14:creationId xmlns:p14="http://schemas.microsoft.com/office/powerpoint/2010/main" val="289331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0000"/>
                </a:solidFill>
              </a:rPr>
              <a:t>禁搭便車條款的癥結</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smtClean="0"/>
              <a:t>資方的觀點</a:t>
            </a:r>
            <a:r>
              <a:rPr lang="en-US" altLang="zh-TW" dirty="0" smtClean="0"/>
              <a:t>:</a:t>
            </a:r>
            <a:r>
              <a:rPr lang="zh-TW" altLang="en-US" dirty="0" smtClean="0"/>
              <a:t> 將會造成企業內部公平性之問題，特別是使企業經營管理缺乏一致性，增加營運成本，降低生產</a:t>
            </a:r>
            <a:r>
              <a:rPr lang="zh-TW" altLang="en-US" dirty="0" smtClean="0"/>
              <a:t>效率</a:t>
            </a:r>
            <a:endParaRPr lang="en-US" altLang="zh-TW" dirty="0" smtClean="0"/>
          </a:p>
          <a:p>
            <a:r>
              <a:rPr lang="zh-TW" altLang="en-US" dirty="0"/>
              <a:t>勞方</a:t>
            </a:r>
            <a:r>
              <a:rPr lang="zh-TW" altLang="en-US" dirty="0" smtClean="0"/>
              <a:t>觀點</a:t>
            </a:r>
            <a:r>
              <a:rPr lang="en-US" altLang="zh-TW" dirty="0" smtClean="0"/>
              <a:t>:</a:t>
            </a:r>
            <a:r>
              <a:rPr lang="zh-TW" altLang="en-US" dirty="0" smtClean="0"/>
              <a:t> 將會促使不參加工會之勞工考量參加工會之利益，並且使參加工會之勞工更加</a:t>
            </a:r>
            <a:r>
              <a:rPr lang="zh-TW" altLang="en-US" dirty="0" smtClean="0"/>
              <a:t>團結</a:t>
            </a:r>
            <a:endParaRPr lang="en-US" altLang="zh-TW" dirty="0" smtClean="0"/>
          </a:p>
          <a:p>
            <a:r>
              <a:rPr lang="zh-TW" altLang="en-US" dirty="0"/>
              <a:t>若</a:t>
            </a:r>
            <a:r>
              <a:rPr lang="zh-TW" altLang="en-US" dirty="0" smtClean="0"/>
              <a:t>雇主願意簽訂禁搭便車條款，自然不會有疑義，並或可鼓勵勞工參加工會，若雇主願意簽訂工會工場條款，使所有員工皆由同一工會代表，自然更使工會具備單一代表性</a:t>
            </a:r>
            <a:endParaRPr lang="en-US" altLang="zh-TW" dirty="0" smtClean="0"/>
          </a:p>
          <a:p>
            <a:r>
              <a:rPr lang="zh-TW" altLang="en-US" dirty="0"/>
              <a:t>但</a:t>
            </a:r>
            <a:r>
              <a:rPr lang="zh-TW" altLang="en-US" dirty="0" smtClean="0"/>
              <a:t>若雇主反對時，該如何處理</a:t>
            </a:r>
            <a:r>
              <a:rPr lang="en-US" altLang="zh-TW" dirty="0" smtClean="0"/>
              <a:t>?</a:t>
            </a:r>
          </a:p>
          <a:p>
            <a:endParaRPr lang="zh-TW" altLang="en-US" dirty="0"/>
          </a:p>
        </p:txBody>
      </p:sp>
    </p:spTree>
    <p:extLst>
      <p:ext uri="{BB962C8B-B14F-4D97-AF65-F5344CB8AC3E}">
        <p14:creationId xmlns:p14="http://schemas.microsoft.com/office/powerpoint/2010/main" val="71823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54565"/>
            <a:ext cx="10972800" cy="898380"/>
          </a:xfrm>
        </p:spPr>
        <p:txBody>
          <a:bodyPr/>
          <a:lstStyle/>
          <a:p>
            <a:r>
              <a:rPr lang="zh-TW" altLang="en-US" dirty="0" smtClean="0">
                <a:solidFill>
                  <a:srgbClr val="FF0000"/>
                </a:solidFill>
              </a:rPr>
              <a:t>工會說服資方的理由</a:t>
            </a:r>
            <a:endParaRPr lang="zh-TW" altLang="en-US" dirty="0">
              <a:solidFill>
                <a:srgbClr val="FF0000"/>
              </a:solidFill>
            </a:endParaRPr>
          </a:p>
        </p:txBody>
      </p:sp>
      <p:sp>
        <p:nvSpPr>
          <p:cNvPr id="3" name="內容版面配置區 2"/>
          <p:cNvSpPr>
            <a:spLocks noGrp="1"/>
          </p:cNvSpPr>
          <p:nvPr>
            <p:ph idx="1"/>
          </p:nvPr>
        </p:nvSpPr>
        <p:spPr>
          <a:xfrm>
            <a:off x="609600" y="1237673"/>
            <a:ext cx="10972800" cy="4888491"/>
          </a:xfrm>
        </p:spPr>
        <p:txBody>
          <a:bodyPr/>
          <a:lstStyle/>
          <a:p>
            <a:r>
              <a:rPr lang="zh-TW" altLang="en-US" sz="2800" dirty="0" smtClean="0"/>
              <a:t>我國工會組織建構已經多元化，亦即企業內之受雇員工可以依結社自由原則，依照自己意願參加或籌組工會，企業工會僅為其中的選擇之一。</a:t>
            </a:r>
            <a:endParaRPr lang="en-US" altLang="zh-TW" sz="2800" dirty="0" smtClean="0"/>
          </a:p>
          <a:p>
            <a:r>
              <a:rPr lang="zh-TW" altLang="en-US" sz="2800" dirty="0" smtClean="0"/>
              <a:t>企業工會本即個別企業內具有參加工會資格之</a:t>
            </a:r>
            <a:r>
              <a:rPr lang="zh-TW" altLang="en-US" sz="2800" dirty="0"/>
              <a:t>所有</a:t>
            </a:r>
            <a:r>
              <a:rPr lang="zh-TW" altLang="en-US" sz="2800" dirty="0" smtClean="0"/>
              <a:t>勞工可以被代表其權益之代表，因此在面臨多元工會主義的結構下，企業組織以企業工會做為單一協商對象符合資方最大的利益</a:t>
            </a:r>
            <a:r>
              <a:rPr lang="en-US" altLang="zh-TW" sz="2800" dirty="0" smtClean="0"/>
              <a:t>:</a:t>
            </a:r>
            <a:r>
              <a:rPr lang="zh-TW" altLang="en-US" sz="2800" dirty="0" smtClean="0"/>
              <a:t> 公平性管理成本與經營效能等</a:t>
            </a:r>
            <a:endParaRPr lang="en-US" altLang="zh-TW" sz="2800" dirty="0" smtClean="0"/>
          </a:p>
          <a:p>
            <a:r>
              <a:rPr lang="zh-TW" altLang="en-US" sz="2800" dirty="0" smtClean="0"/>
              <a:t>資方同時可以避免必須與多元工會進行溝通與協商之成本與可能增加之爭議等</a:t>
            </a:r>
            <a:endParaRPr lang="en-US" altLang="zh-TW" sz="2800" dirty="0" smtClean="0"/>
          </a:p>
          <a:p>
            <a:r>
              <a:rPr lang="zh-TW" altLang="en-US" sz="2800" dirty="0" smtClean="0"/>
              <a:t>具有代表性之工會與資方之協議可以減少個別性的勞動爭議</a:t>
            </a:r>
            <a:endParaRPr lang="en-US" altLang="zh-TW" sz="2800" dirty="0" smtClean="0"/>
          </a:p>
          <a:p>
            <a:endParaRPr lang="en-US" altLang="zh-TW" dirty="0" smtClean="0"/>
          </a:p>
          <a:p>
            <a:endParaRPr lang="en-US" altLang="zh-TW" dirty="0" smtClean="0"/>
          </a:p>
          <a:p>
            <a:endParaRPr lang="en-US" altLang="zh-TW" dirty="0" smtClean="0"/>
          </a:p>
          <a:p>
            <a:endParaRPr lang="zh-TW" altLang="en-US" dirty="0"/>
          </a:p>
        </p:txBody>
      </p:sp>
    </p:spTree>
    <p:extLst>
      <p:ext uri="{BB962C8B-B14F-4D97-AF65-F5344CB8AC3E}">
        <p14:creationId xmlns:p14="http://schemas.microsoft.com/office/powerpoint/2010/main" val="1354792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0000"/>
                </a:solidFill>
              </a:rPr>
              <a:t>如何選擇禁搭便車條款的模式</a:t>
            </a:r>
            <a:r>
              <a:rPr lang="en-US" altLang="zh-TW" dirty="0" smtClean="0">
                <a:solidFill>
                  <a:srgbClr val="FF0000"/>
                </a:solidFill>
              </a:rPr>
              <a:t>?</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smtClean="0"/>
              <a:t>直接排除不參加工會員工適用團體協約，對工會是否有利</a:t>
            </a:r>
            <a:r>
              <a:rPr lang="en-US" altLang="zh-TW" dirty="0" smtClean="0"/>
              <a:t>?</a:t>
            </a:r>
            <a:r>
              <a:rPr lang="zh-TW" altLang="en-US" dirty="0" smtClean="0"/>
              <a:t>是否能夠懲罰不參加工會之員工，因此達成禁搭便車之目的</a:t>
            </a:r>
            <a:r>
              <a:rPr lang="en-US" altLang="zh-TW" dirty="0" smtClean="0"/>
              <a:t>?</a:t>
            </a:r>
          </a:p>
          <a:p>
            <a:r>
              <a:rPr lang="zh-TW" altLang="en-US" dirty="0" smtClean="0"/>
              <a:t>所有員工一體適用團體協約，不做排他性規定，但資方需協助工會從非會員收取服務費 </a:t>
            </a:r>
            <a:r>
              <a:rPr lang="en-US" altLang="zh-TW" dirty="0" smtClean="0"/>
              <a:t>(</a:t>
            </a:r>
            <a:r>
              <a:rPr lang="zh-TW" altLang="en-US" dirty="0" smtClean="0"/>
              <a:t>代理工會條款 </a:t>
            </a:r>
            <a:r>
              <a:rPr lang="en-US" altLang="zh-TW" dirty="0" smtClean="0"/>
              <a:t>agency shop)</a:t>
            </a:r>
          </a:p>
          <a:p>
            <a:r>
              <a:rPr lang="zh-TW" altLang="en-US" dirty="0" smtClean="0"/>
              <a:t>工會工場條款</a:t>
            </a:r>
            <a:r>
              <a:rPr lang="en-US" altLang="zh-TW" dirty="0" smtClean="0"/>
              <a:t>(Union Shop)</a:t>
            </a:r>
            <a:r>
              <a:rPr lang="zh-TW" altLang="en-US" dirty="0" smtClean="0"/>
              <a:t>是資方同意所有新進員工必須在受雇於公司後一段時間內必須加入此一具代表性之工會成為會員</a:t>
            </a:r>
            <a:endParaRPr lang="zh-TW" altLang="en-US" dirty="0"/>
          </a:p>
        </p:txBody>
      </p:sp>
    </p:spTree>
    <p:extLst>
      <p:ext uri="{BB962C8B-B14F-4D97-AF65-F5344CB8AC3E}">
        <p14:creationId xmlns:p14="http://schemas.microsoft.com/office/powerpoint/2010/main" val="1266051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0000"/>
                </a:solidFill>
              </a:rPr>
              <a:t>禁搭便車條款的決定性因素</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smtClean="0"/>
              <a:t>工會之經營管理是否符合工會會員之需求，亦即是否能夠真正保障會員之權益與爭取福利</a:t>
            </a:r>
            <a:endParaRPr lang="en-US" altLang="zh-TW" dirty="0" smtClean="0"/>
          </a:p>
          <a:p>
            <a:r>
              <a:rPr lang="zh-TW" altLang="en-US" dirty="0" smtClean="0"/>
              <a:t>工會內部之溝通與教育訓練，建立團結性</a:t>
            </a:r>
            <a:endParaRPr lang="en-US" altLang="zh-TW" dirty="0" smtClean="0"/>
          </a:p>
          <a:p>
            <a:r>
              <a:rPr lang="zh-TW" altLang="en-US" dirty="0" smtClean="0"/>
              <a:t>具體說服資方接受禁搭便車條款</a:t>
            </a:r>
            <a:endParaRPr lang="zh-TW" altLang="en-US" dirty="0"/>
          </a:p>
        </p:txBody>
      </p:sp>
    </p:spTree>
    <p:extLst>
      <p:ext uri="{BB962C8B-B14F-4D97-AF65-F5344CB8AC3E}">
        <p14:creationId xmlns:p14="http://schemas.microsoft.com/office/powerpoint/2010/main" val="2976748317"/>
      </p:ext>
    </p:extLst>
  </p:cSld>
  <p:clrMapOvr>
    <a:masterClrMapping/>
  </p:clrMapOvr>
</p:sld>
</file>

<file path=ppt/theme/theme1.xml><?xml version="1.0" encoding="utf-8"?>
<a:theme xmlns:a="http://schemas.openxmlformats.org/drawingml/2006/main" name="Kate">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zh-TW"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zh-TW"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Kate" id="{91834982-1B6D-4DED-85AA-82A8FECD9E8F}" vid="{7E0F2FF8-3889-46B6-A49C-76E66B23FF3A}"/>
    </a:ext>
  </a:extLst>
</a:theme>
</file>

<file path=docProps/app.xml><?xml version="1.0" encoding="utf-8"?>
<Properties xmlns="http://schemas.openxmlformats.org/officeDocument/2006/extended-properties" xmlns:vt="http://schemas.openxmlformats.org/officeDocument/2006/docPropsVTypes">
  <Template>Kate</Template>
  <TotalTime>103</TotalTime>
  <Words>982</Words>
  <Application>Microsoft Office PowerPoint</Application>
  <PresentationFormat>寬螢幕</PresentationFormat>
  <Paragraphs>41</Paragraphs>
  <Slides>10</Slides>
  <Notes>0</Notes>
  <HiddenSlides>0</HiddenSlides>
  <MMClips>0</MMClips>
  <ScaleCrop>false</ScaleCrop>
  <HeadingPairs>
    <vt:vector size="6" baseType="variant">
      <vt:variant>
        <vt:lpstr>使用字型</vt:lpstr>
      </vt:variant>
      <vt:variant>
        <vt:i4>2</vt:i4>
      </vt:variant>
      <vt:variant>
        <vt:lpstr>佈景主題</vt:lpstr>
      </vt:variant>
      <vt:variant>
        <vt:i4>1</vt:i4>
      </vt:variant>
      <vt:variant>
        <vt:lpstr>投影片標題</vt:lpstr>
      </vt:variant>
      <vt:variant>
        <vt:i4>10</vt:i4>
      </vt:variant>
    </vt:vector>
  </HeadingPairs>
  <TitlesOfParts>
    <vt:vector size="13" baseType="lpstr">
      <vt:lpstr>新細明體</vt:lpstr>
      <vt:lpstr>Arial</vt:lpstr>
      <vt:lpstr>Kate</vt:lpstr>
      <vt:lpstr>禁搭便車條款案例解析</vt:lpstr>
      <vt:lpstr>何謂禁搭便車條款?</vt:lpstr>
      <vt:lpstr>我國團體協約法之規定</vt:lpstr>
      <vt:lpstr>禁搭便車條款之意義</vt:lpstr>
      <vt:lpstr>華航的案例</vt:lpstr>
      <vt:lpstr>禁搭便車條款的癥結</vt:lpstr>
      <vt:lpstr>工會說服資方的理由</vt:lpstr>
      <vt:lpstr>如何選擇禁搭便車條款的模式?</vt:lpstr>
      <vt:lpstr>禁搭便車條款的決定性因素</vt:lpstr>
      <vt:lpstr>禁搭便車條款之內容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禁搭便車條款案例解析</dc:title>
  <dc:creator>Josef Pan</dc:creator>
  <cp:lastModifiedBy>Josef Pan</cp:lastModifiedBy>
  <cp:revision>52</cp:revision>
  <dcterms:created xsi:type="dcterms:W3CDTF">2021-04-19T03:42:58Z</dcterms:created>
  <dcterms:modified xsi:type="dcterms:W3CDTF">2021-04-26T00:46:48Z</dcterms:modified>
</cp:coreProperties>
</file>